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78" r:id="rId3"/>
    <p:sldId id="282" r:id="rId4"/>
    <p:sldId id="273" r:id="rId5"/>
    <p:sldId id="283" r:id="rId6"/>
    <p:sldId id="297" r:id="rId7"/>
    <p:sldId id="296" r:id="rId8"/>
    <p:sldId id="298" r:id="rId9"/>
    <p:sldId id="293" r:id="rId10"/>
    <p:sldId id="284" r:id="rId11"/>
    <p:sldId id="258" r:id="rId12"/>
    <p:sldId id="261" r:id="rId13"/>
    <p:sldId id="285" r:id="rId14"/>
    <p:sldId id="259" r:id="rId15"/>
    <p:sldId id="286" r:id="rId16"/>
    <p:sldId id="266" r:id="rId17"/>
    <p:sldId id="279" r:id="rId18"/>
    <p:sldId id="268" r:id="rId19"/>
    <p:sldId id="287" r:id="rId20"/>
    <p:sldId id="288" r:id="rId21"/>
    <p:sldId id="290" r:id="rId22"/>
    <p:sldId id="291" r:id="rId23"/>
    <p:sldId id="294" r:id="rId24"/>
    <p:sldId id="289" r:id="rId25"/>
    <p:sldId id="29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6" autoAdjust="0"/>
    <p:restoredTop sz="94690" autoAdjust="0"/>
  </p:normalViewPr>
  <p:slideViewPr>
    <p:cSldViewPr>
      <p:cViewPr varScale="1">
        <p:scale>
          <a:sx n="84" d="100"/>
          <a:sy n="84" d="100"/>
        </p:scale>
        <p:origin x="-140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42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DBDC6-4E99-4DB4-9405-ABA19864DAE7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A9AE5-6D2F-480A-B976-AE3E90DB38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79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1ED6E2-62D7-4ACF-9D51-9F53A0BC4CEF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6C29-76BB-4B41-A8D5-1EA453DAB45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CF1EDC8-FB89-4821-8D20-0089BA3A6E7B}" type="slidenum">
              <a:rPr lang="en-US" sz="1200" smtClean="0"/>
              <a:pPr/>
              <a:t>11</a:t>
            </a:fld>
            <a:endParaRPr lang="en-US" sz="1200" smtClean="0"/>
          </a:p>
        </p:txBody>
      </p:sp>
      <p:sp>
        <p:nvSpPr>
          <p:cNvPr id="16387" name="Rectangle 7"/>
          <p:cNvSpPr txBox="1">
            <a:spLocks noGrp="1" noChangeArrowheads="1"/>
          </p:cNvSpPr>
          <p:nvPr/>
        </p:nvSpPr>
        <p:spPr bwMode="auto">
          <a:xfrm>
            <a:off x="3886200" y="8694738"/>
            <a:ext cx="29718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/>
            <a:fld id="{D537E5BF-5859-48CA-A099-5318E3B4283D}" type="slidenum">
              <a:rPr lang="en-US" sz="1200">
                <a:ea typeface="Osaka"/>
                <a:cs typeface="Osaka"/>
              </a:rPr>
              <a:pPr algn="r"/>
              <a:t>11</a:t>
            </a:fld>
            <a:endParaRPr lang="en-US" sz="1200">
              <a:ea typeface="Osaka"/>
              <a:cs typeface="Osaka"/>
            </a:endParaRPr>
          </a:p>
        </p:txBody>
      </p:sp>
      <p:sp>
        <p:nvSpPr>
          <p:cNvPr id="16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74688"/>
            <a:ext cx="4597400" cy="3448050"/>
          </a:xfrm>
          <a:solidFill>
            <a:srgbClr val="FFFFFF"/>
          </a:solidFill>
          <a:ln/>
        </p:spPr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4122738"/>
          </a:xfr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829FB0E-1F89-4872-882E-64F888614BDE}" type="slidenum">
              <a:rPr lang="en-US" sz="1200" smtClean="0"/>
              <a:pPr/>
              <a:t>12</a:t>
            </a:fld>
            <a:endParaRPr lang="en-US" sz="1200" smtClean="0"/>
          </a:p>
        </p:txBody>
      </p:sp>
      <p:sp>
        <p:nvSpPr>
          <p:cNvPr id="18435" name="Rectangle 7"/>
          <p:cNvSpPr txBox="1">
            <a:spLocks noGrp="1" noChangeArrowheads="1"/>
          </p:cNvSpPr>
          <p:nvPr/>
        </p:nvSpPr>
        <p:spPr bwMode="auto">
          <a:xfrm>
            <a:off x="3886200" y="8694738"/>
            <a:ext cx="29718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/>
            <a:fld id="{43A45169-7E44-47B0-847A-ACCF6F76FAC3}" type="slidenum">
              <a:rPr lang="en-US" sz="1200">
                <a:ea typeface="Osaka"/>
                <a:cs typeface="Osaka"/>
              </a:rPr>
              <a:pPr algn="r"/>
              <a:t>12</a:t>
            </a:fld>
            <a:endParaRPr lang="en-US" sz="1200">
              <a:ea typeface="Osaka"/>
              <a:cs typeface="Osaka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74688"/>
            <a:ext cx="4597400" cy="3448050"/>
          </a:xfrm>
          <a:solidFill>
            <a:srgbClr val="FFFFFF"/>
          </a:solidFill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4122738"/>
          </a:xfr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3091F980-AC1D-403D-907C-2C3B6B689BAD}" type="slidenum">
              <a:rPr lang="en-US" sz="1200" smtClean="0"/>
              <a:pPr/>
              <a:t>14</a:t>
            </a:fld>
            <a:endParaRPr lang="en-US" sz="1200" smtClean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0" y="8694738"/>
            <a:ext cx="29718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/>
            <a:fld id="{9AE2B62E-B047-4BA8-B48A-346AD288F068}" type="slidenum">
              <a:rPr lang="en-US" sz="1200">
                <a:ea typeface="Osaka"/>
                <a:cs typeface="Osaka"/>
              </a:rPr>
              <a:pPr algn="r"/>
              <a:t>14</a:t>
            </a:fld>
            <a:endParaRPr lang="en-US" sz="1200">
              <a:ea typeface="Osaka"/>
              <a:cs typeface="Osaka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74688"/>
            <a:ext cx="4597400" cy="3448050"/>
          </a:xfrm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4122738"/>
          </a:xfr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D119DD8-1537-4BB9-BBE6-BD884CD539B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3E21A7C-2591-4D22-B218-A2D3C98B59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9DD8-1537-4BB9-BBE6-BD884CD539B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21A7C-2591-4D22-B218-A2D3C98B5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9DD8-1537-4BB9-BBE6-BD884CD539B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3E21A7C-2591-4D22-B218-A2D3C98B5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9DD8-1537-4BB9-BBE6-BD884CD539B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21A7C-2591-4D22-B218-A2D3C98B59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D119DD8-1537-4BB9-BBE6-BD884CD539B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3E21A7C-2591-4D22-B218-A2D3C98B59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9DD8-1537-4BB9-BBE6-BD884CD539B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21A7C-2591-4D22-B218-A2D3C98B59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9DD8-1537-4BB9-BBE6-BD884CD539B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21A7C-2591-4D22-B218-A2D3C98B59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9DD8-1537-4BB9-BBE6-BD884CD539B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21A7C-2591-4D22-B218-A2D3C98B59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9DD8-1537-4BB9-BBE6-BD884CD539B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21A7C-2591-4D22-B218-A2D3C98B5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9DD8-1537-4BB9-BBE6-BD884CD539B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3E21A7C-2591-4D22-B218-A2D3C98B59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9DD8-1537-4BB9-BBE6-BD884CD539B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21A7C-2591-4D22-B218-A2D3C98B59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D119DD8-1537-4BB9-BBE6-BD884CD539B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33E21A7C-2591-4D22-B218-A2D3C98B5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Lafayette\Teaching%20Sessions%20and%20Workshops\Talk%20Materials\The%20Hero's%20Journey_0001.wmv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en.wikipedia.org/wiki/Pulitzer_Priz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n.wikipedia.org/wiki/Memoir" TargetMode="External"/><Relationship Id="rId5" Type="http://schemas.openxmlformats.org/officeDocument/2006/relationships/hyperlink" Target="http://en.wikipedia.org/wiki/The_Holocaust" TargetMode="External"/><Relationship Id="rId4" Type="http://schemas.openxmlformats.org/officeDocument/2006/relationships/hyperlink" Target="http://en.wikipedia.org/wiki/History_of_the_Jews_in_Poland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 Novels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89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RL.9-10.10:</a:t>
            </a:r>
          </a:p>
          <a:p>
            <a:pPr lvl="1"/>
            <a:r>
              <a:rPr lang="en-US" sz="2800" b="1" dirty="0" smtClean="0"/>
              <a:t>By the end of grade 10, read and comprehend literature, including stories, dramas, and poems, at the high end of the grades 9-10 text complexity band independently and proficiently. </a:t>
            </a:r>
            <a:r>
              <a:rPr lang="en-US" sz="2600" b="1" dirty="0" smtClean="0"/>
              <a:t>	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 Aligned Skills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765" y="429532"/>
            <a:ext cx="4375867" cy="548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57200"/>
            <a:ext cx="3276600" cy="2209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4000" dirty="0">
                <a:solidFill>
                  <a:srgbClr val="3333CC"/>
                </a:solidFill>
              </a:rPr>
              <a:t>How to Read a Graphic Novel Page</a:t>
            </a:r>
            <a:endParaRPr sz="4000" dirty="0"/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685800" y="2895600"/>
            <a:ext cx="28194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ea typeface="Osaka"/>
                <a:cs typeface="Osaka"/>
              </a:rPr>
              <a:t>Graphic novels are read left to right, </a:t>
            </a:r>
            <a:r>
              <a:rPr lang="en-US" sz="3200" b="1" dirty="0">
                <a:ea typeface="Osaka"/>
                <a:cs typeface="Osaka"/>
              </a:rPr>
              <a:t>just like traditional texts</a:t>
            </a:r>
            <a:endParaRPr lang="en-US" sz="3200" dirty="0">
              <a:ea typeface="Osaka"/>
              <a:cs typeface="Osaka"/>
            </a:endParaRP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4914900" y="1524000"/>
            <a:ext cx="2743200" cy="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5010148" y="3276600"/>
            <a:ext cx="3467100" cy="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4774746" y="5257800"/>
            <a:ext cx="3562349" cy="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H="1">
            <a:off x="4914899" y="1675573"/>
            <a:ext cx="2634343" cy="1498745"/>
          </a:xfrm>
          <a:prstGeom prst="line">
            <a:avLst/>
          </a:prstGeom>
          <a:noFill/>
          <a:ln w="60325">
            <a:solidFill>
              <a:srgbClr val="FF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6057900" y="2286000"/>
            <a:ext cx="25146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H="1">
            <a:off x="4724400" y="3429000"/>
            <a:ext cx="3663043" cy="1676400"/>
          </a:xfrm>
          <a:prstGeom prst="line">
            <a:avLst/>
          </a:prstGeom>
          <a:noFill/>
          <a:ln w="60325">
            <a:solidFill>
              <a:srgbClr val="FF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52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ea typeface="Osaka"/>
                <a:cs typeface="Osaka"/>
              </a:rPr>
              <a:t>Text on the page is </a:t>
            </a:r>
            <a:r>
              <a:rPr lang="en-US" b="1" dirty="0">
                <a:ea typeface="Osaka"/>
                <a:cs typeface="Osaka"/>
              </a:rPr>
              <a:t>read left to right or top to bottom just like the panels.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Text on the </a:t>
            </a:r>
            <a:r>
              <a:rPr lang="en-US" dirty="0" err="1" smtClean="0"/>
              <a:t>PAge</a:t>
            </a:r>
            <a:r>
              <a:rPr dirty="0"/>
              <a:t>	</a:t>
            </a: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45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800">
              <a:ea typeface="Osaka"/>
              <a:cs typeface="Osaka"/>
            </a:endParaRPr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533400" y="228600"/>
            <a:ext cx="45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800">
              <a:ea typeface="Osaka"/>
              <a:cs typeface="Osak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58869"/>
            <a:ext cx="4953000" cy="639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2164773" y="1219200"/>
            <a:ext cx="2940627" cy="0"/>
          </a:xfrm>
          <a:prstGeom prst="straightConnector1">
            <a:avLst/>
          </a:prstGeom>
          <a:ln w="603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773" y="2133599"/>
            <a:ext cx="32131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3581400" y="3505200"/>
            <a:ext cx="990600" cy="457200"/>
          </a:xfrm>
          <a:prstGeom prst="straightConnector1">
            <a:avLst/>
          </a:prstGeom>
          <a:ln w="603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562600" y="3390900"/>
            <a:ext cx="0" cy="1028700"/>
          </a:xfrm>
          <a:prstGeom prst="straightConnector1">
            <a:avLst/>
          </a:prstGeom>
          <a:ln w="603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410200"/>
            <a:ext cx="2639291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22225">
            <a:off x="1702345" y="4892818"/>
            <a:ext cx="3224012" cy="51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>
            <a:off x="2971800" y="2819400"/>
            <a:ext cx="1905000" cy="1066800"/>
          </a:xfrm>
          <a:prstGeom prst="straightConnector1">
            <a:avLst/>
          </a:prstGeom>
          <a:ln w="603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49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RL.9-10.5:</a:t>
            </a:r>
          </a:p>
          <a:p>
            <a:pPr lvl="1"/>
            <a:r>
              <a:rPr lang="en-US" sz="2800" b="1" dirty="0" smtClean="0"/>
              <a:t>Analyze how an author’s choices concerning how to structure a text, order events within it (e.g. parallel plots), and manipulate time (e.g. pacing, flashbacks) create such effects as mystery, tension, or surprise. 	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 Aligned Skills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7724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>
                <a:solidFill>
                  <a:srgbClr val="3333CC"/>
                </a:solidFill>
              </a:rPr>
              <a:t>A Graphic </a:t>
            </a:r>
            <a:r>
              <a:rPr smtClean="0">
                <a:solidFill>
                  <a:srgbClr val="3333CC"/>
                </a:solidFill>
              </a:rPr>
              <a:t>Novel</a:t>
            </a:r>
            <a:endParaRPr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14400"/>
            <a:ext cx="4419600" cy="5562600"/>
          </a:xfrm>
        </p:spPr>
        <p:txBody>
          <a:bodyPr>
            <a:normAutofit fontScale="92500" lnSpcReduction="10000"/>
          </a:bodyPr>
          <a:lstStyle/>
          <a:p>
            <a:pPr marL="274320" indent="-274320"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200" dirty="0"/>
              <a:t>Pages consist of a variety of elements</a:t>
            </a:r>
          </a:p>
          <a:p>
            <a:pPr marL="274320" indent="-274320"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b="1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b="1" dirty="0"/>
              <a:t>Panels</a:t>
            </a:r>
            <a:r>
              <a:rPr lang="en-US" sz="2200" dirty="0"/>
              <a:t>: squares or rectangles that contain a single scene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200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b="1" dirty="0"/>
              <a:t>Gutters</a:t>
            </a:r>
            <a:r>
              <a:rPr lang="en-US" sz="2200" dirty="0"/>
              <a:t>: space between panels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200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b="1" dirty="0"/>
              <a:t>Dialogue Balloons</a:t>
            </a:r>
            <a:r>
              <a:rPr lang="en-US" sz="2200" dirty="0"/>
              <a:t>: contain communication between/among characters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200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b="1" dirty="0"/>
              <a:t>Thought Balloons</a:t>
            </a:r>
            <a:r>
              <a:rPr lang="en-US" sz="2200" dirty="0"/>
              <a:t>: contain a character’s thoughts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200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b="1" dirty="0"/>
              <a:t>Captions</a:t>
            </a:r>
            <a:r>
              <a:rPr lang="en-US" sz="2200" dirty="0"/>
              <a:t>: contain information about a scene or character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200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b="1" dirty="0"/>
              <a:t>Sound Effects</a:t>
            </a:r>
            <a:r>
              <a:rPr lang="en-US" sz="2200" dirty="0"/>
              <a:t>: visual sound clues i.e.. Boom! </a:t>
            </a:r>
            <a:r>
              <a:rPr lang="en-US" sz="2200" dirty="0" err="1"/>
              <a:t>Pow</a:t>
            </a:r>
            <a:r>
              <a:rPr lang="en-US" sz="2200" dirty="0"/>
              <a:t>! </a:t>
            </a:r>
            <a:r>
              <a:rPr lang="en-US" sz="2200" dirty="0" err="1"/>
              <a:t>Zam</a:t>
            </a:r>
            <a:r>
              <a:rPr lang="en-US" sz="2200" dirty="0"/>
              <a:t>!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867400" y="1600200"/>
            <a:ext cx="2743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US" sz="1800">
              <a:latin typeface="Verdana" pitchFamily="34" charset="0"/>
              <a:ea typeface="Osaka"/>
              <a:cs typeface="Osaka"/>
            </a:endParaRPr>
          </a:p>
        </p:txBody>
      </p:sp>
      <p:pic>
        <p:nvPicPr>
          <p:cNvPr id="8197" name="Picture 5" descr="shakti01-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914400"/>
            <a:ext cx="362902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09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RL.9-10.2:</a:t>
            </a:r>
          </a:p>
          <a:p>
            <a:pPr lvl="1"/>
            <a:r>
              <a:rPr lang="en-US" sz="2800" b="1" dirty="0" smtClean="0"/>
              <a:t>Determine a theme or central idea of a text and analyze in detail its development over the course of a text, including how it emerges and is shaped and refined by specific details; provide an objective summary of the text. 	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 Aligned Skills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CA" dirty="0" smtClean="0"/>
              <a:t>TRANSITIONS: Panel to Panel/Page to Page (Writing)</a:t>
            </a:r>
          </a:p>
          <a:p>
            <a:pPr lvl="3"/>
            <a:r>
              <a:rPr lang="en-CA" dirty="0" smtClean="0"/>
              <a:t>Introduce and elaborate ideas and themes</a:t>
            </a:r>
          </a:p>
          <a:p>
            <a:pPr lvl="3"/>
            <a:r>
              <a:rPr lang="en-CA" dirty="0" smtClean="0"/>
              <a:t>Manipulate time to create effects </a:t>
            </a:r>
          </a:p>
          <a:p>
            <a:pPr lvl="3"/>
            <a:r>
              <a:rPr lang="en-CA" dirty="0" smtClean="0"/>
              <a:t>Use juxtaposition to create meaning</a:t>
            </a:r>
          </a:p>
          <a:p>
            <a:r>
              <a:rPr lang="en-CA" dirty="0" smtClean="0"/>
              <a:t>Principles </a:t>
            </a:r>
            <a:r>
              <a:rPr lang="en-CA" dirty="0"/>
              <a:t>of </a:t>
            </a:r>
            <a:r>
              <a:rPr lang="en-CA" dirty="0" smtClean="0"/>
              <a:t>Art</a:t>
            </a:r>
          </a:p>
          <a:p>
            <a:pPr lvl="3"/>
            <a:r>
              <a:rPr lang="en-CA" dirty="0" smtClean="0"/>
              <a:t>Movement </a:t>
            </a:r>
          </a:p>
          <a:p>
            <a:pPr lvl="3"/>
            <a:r>
              <a:rPr lang="en-CA" dirty="0" smtClean="0"/>
              <a:t>Pattern</a:t>
            </a:r>
          </a:p>
          <a:p>
            <a:pPr lvl="3"/>
            <a:r>
              <a:rPr lang="en-CA" dirty="0" smtClean="0"/>
              <a:t>Unity</a:t>
            </a:r>
          </a:p>
          <a:p>
            <a:pPr lvl="3"/>
            <a:r>
              <a:rPr lang="en-CA" dirty="0" smtClean="0"/>
              <a:t>Contrast</a:t>
            </a:r>
          </a:p>
          <a:p>
            <a:pPr lvl="3"/>
            <a:r>
              <a:rPr lang="en-CA" dirty="0" smtClean="0"/>
              <a:t>Emphasis</a:t>
            </a:r>
          </a:p>
          <a:p>
            <a:pPr lvl="3"/>
            <a:r>
              <a:rPr lang="en-CA" dirty="0" smtClean="0"/>
              <a:t>Rhythm</a:t>
            </a:r>
          </a:p>
          <a:p>
            <a:pPr lvl="3"/>
            <a:r>
              <a:rPr lang="en-CA" dirty="0" smtClean="0"/>
              <a:t>Balance </a:t>
            </a:r>
          </a:p>
          <a:p>
            <a:r>
              <a:rPr lang="en-CA" dirty="0"/>
              <a:t>PERSPECTIVE (Film/Photography) </a:t>
            </a:r>
            <a:endParaRPr lang="en-CA" dirty="0" smtClean="0"/>
          </a:p>
          <a:p>
            <a:pPr lvl="3"/>
            <a:r>
              <a:rPr lang="en-CA" dirty="0" smtClean="0"/>
              <a:t>Close-up, medium-shot, long-shot</a:t>
            </a:r>
          </a:p>
          <a:p>
            <a:pPr lvl="3" eaLnBrk="1" hangingPunct="1"/>
            <a:r>
              <a:rPr lang="en-CA" dirty="0" smtClean="0"/>
              <a:t>Tilt-up, tilt-down</a:t>
            </a:r>
          </a:p>
          <a:p>
            <a:pPr lvl="3" eaLnBrk="1" hangingPunct="1"/>
            <a:r>
              <a:rPr lang="en-CA" dirty="0" smtClean="0"/>
              <a:t>Panning and tracking</a:t>
            </a:r>
          </a:p>
          <a:p>
            <a:pPr marL="914400" lvl="3" indent="0" eaLnBrk="1" hangingPunct="1">
              <a:buNone/>
            </a:pPr>
            <a:endParaRPr lang="en-CA" dirty="0" smtClean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CA" dirty="0" smtClean="0"/>
              <a:t>GRAPHIC NOVEL</a:t>
            </a:r>
            <a:br>
              <a:rPr lang="en-CA" dirty="0" smtClean="0"/>
            </a:br>
            <a:r>
              <a:rPr lang="en-CA" dirty="0" smtClean="0"/>
              <a:t>CONVENTIONS</a:t>
            </a:r>
          </a:p>
        </p:txBody>
      </p:sp>
    </p:spTree>
    <p:extLst>
      <p:ext uri="{BB962C8B-B14F-4D97-AF65-F5344CB8AC3E}">
        <p14:creationId xmlns:p14="http://schemas.microsoft.com/office/powerpoint/2010/main" val="104194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Meaning in Comics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2667000" cy="3971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09618"/>
            <a:ext cx="2667000" cy="400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70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Content Placeholder 3" descr="the walking dead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828800"/>
            <a:ext cx="2971800" cy="4618179"/>
          </a:xfrm>
        </p:spPr>
      </p:pic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1782762"/>
          </a:xfrm>
        </p:spPr>
        <p:txBody>
          <a:bodyPr/>
          <a:lstStyle/>
          <a:p>
            <a:r>
              <a:rPr lang="en-CA" sz="2000" dirty="0" smtClean="0"/>
              <a:t>Pop Culture Example: The Walking Dead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sz="1600" dirty="0" smtClean="0"/>
          </a:p>
        </p:txBody>
      </p:sp>
      <p:pic>
        <p:nvPicPr>
          <p:cNvPr id="4" name="Picture 1" descr="zombie hors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2998840" cy="4648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956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74320" lvl="1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800" dirty="0" smtClean="0"/>
              <a:t>RL.9-10.7</a:t>
            </a:r>
          </a:p>
          <a:p>
            <a:pPr marL="548640" lvl="2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dirty="0" smtClean="0"/>
              <a:t>Comparing the Representation of the same subject different mediums (Analyzing a poem </a:t>
            </a:r>
            <a:r>
              <a:rPr lang="en-US" sz="2400" dirty="0" err="1" smtClean="0"/>
              <a:t>vs</a:t>
            </a:r>
            <a:r>
              <a:rPr lang="en-US" sz="2400" dirty="0" smtClean="0"/>
              <a:t> graphic novel assignment) 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RL.9-10.1/4</a:t>
            </a:r>
          </a:p>
          <a:p>
            <a:pPr lvl="1"/>
            <a:r>
              <a:rPr lang="en-US" dirty="0" smtClean="0"/>
              <a:t>Analyzing why an author makes certain choices and how that contributes to the overall meaning of the text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Quick Lesson Ideas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 graphic novel is a sequential, comic-style narrative in book form.</a:t>
            </a:r>
          </a:p>
          <a:p>
            <a:pPr>
              <a:buNone/>
            </a:pPr>
            <a:endParaRPr lang="en-CA" dirty="0" smtClean="0"/>
          </a:p>
          <a:p>
            <a:r>
              <a:rPr lang="en-US" dirty="0" smtClean="0"/>
              <a:t>Are a medium not a genre of literature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Can be analyzed not only for its prose, but for its images as well.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 Novels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71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Examples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Skills/ LDC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Task 29: </a:t>
            </a:r>
            <a:r>
              <a:rPr lang="en-US" i="1" dirty="0" smtClean="0"/>
              <a:t>How do you express your identity and culture?</a:t>
            </a:r>
            <a:r>
              <a:rPr lang="en-US" dirty="0" smtClean="0"/>
              <a:t> After reading accounts of the Holocaust written in creative nonfiction and nonfiction, think about what narrative form would best tell about your life and identity and write a creative nonfiction piece that relates a crisis of identify and culture. Be sure to use stylistic devices (e.g., imagery, tone, symbols, other literary elements) to develop your work.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LDC Prompt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Text and Images in Film</a:t>
            </a:r>
            <a:endParaRPr lang="en-US" dirty="0"/>
          </a:p>
        </p:txBody>
      </p:sp>
      <p:pic>
        <p:nvPicPr>
          <p:cNvPr id="4" name="The Hero's Journey_000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36700" y="1636713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ersonfication Student Exampl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522804"/>
            <a:ext cx="6781800" cy="506541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Personification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 You!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Resources/Funding/Questions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example student graphic novels</a:t>
            </a:r>
          </a:p>
          <a:p>
            <a:r>
              <a:rPr lang="en-US" dirty="0" smtClean="0"/>
              <a:t>Propaganda PowerPoint</a:t>
            </a:r>
          </a:p>
          <a:p>
            <a:r>
              <a:rPr lang="en-US" dirty="0" smtClean="0"/>
              <a:t>Personification Exercise with Examples </a:t>
            </a:r>
          </a:p>
          <a:p>
            <a:r>
              <a:rPr lang="en-US" dirty="0" smtClean="0"/>
              <a:t>Poetry to pair WWII lessons </a:t>
            </a:r>
          </a:p>
          <a:p>
            <a:r>
              <a:rPr lang="en-US" dirty="0" smtClean="0"/>
              <a:t>Reading Graphic Novels Student Friendly PowerPoint </a:t>
            </a:r>
          </a:p>
          <a:p>
            <a:r>
              <a:rPr lang="en-US" dirty="0" smtClean="0"/>
              <a:t>An example unit plan with supplemental texts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Your </a:t>
            </a:r>
            <a:r>
              <a:rPr lang="en-US" dirty="0" err="1" smtClean="0"/>
              <a:t>Flashdrive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Box Office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#3 </a:t>
            </a:r>
            <a:r>
              <a:rPr lang="en-US" i="1" dirty="0" smtClean="0"/>
              <a:t>Marvel Avenger</a:t>
            </a:r>
          </a:p>
          <a:p>
            <a:r>
              <a:rPr lang="en-US" dirty="0" smtClean="0"/>
              <a:t>#5 </a:t>
            </a:r>
            <a:r>
              <a:rPr lang="en-US" i="1" dirty="0" smtClean="0"/>
              <a:t>Iron Man 3</a:t>
            </a:r>
          </a:p>
          <a:p>
            <a:r>
              <a:rPr lang="en-US" dirty="0" smtClean="0"/>
              <a:t>#16 </a:t>
            </a:r>
            <a:r>
              <a:rPr lang="en-US" i="1" dirty="0" smtClean="0"/>
              <a:t>The Dark Knight</a:t>
            </a:r>
          </a:p>
          <a:p>
            <a:r>
              <a:rPr lang="en-US" dirty="0" smtClean="0"/>
              <a:t>#28 </a:t>
            </a:r>
            <a:r>
              <a:rPr lang="en-US" i="1" dirty="0" smtClean="0"/>
              <a:t>Spider-man 3 </a:t>
            </a:r>
          </a:p>
          <a:p>
            <a:r>
              <a:rPr lang="en-US" dirty="0" smtClean="0"/>
              <a:t>#43 </a:t>
            </a:r>
            <a:r>
              <a:rPr lang="en-US" i="1" dirty="0" smtClean="0"/>
              <a:t>Spider-man 2</a:t>
            </a:r>
          </a:p>
          <a:p>
            <a:r>
              <a:rPr lang="en-US" dirty="0" smtClean="0"/>
              <a:t># 137</a:t>
            </a:r>
            <a:r>
              <a:rPr lang="en-US" i="1" dirty="0" smtClean="0"/>
              <a:t> 300 </a:t>
            </a:r>
          </a:p>
          <a:p>
            <a:r>
              <a:rPr lang="en-US" dirty="0" smtClean="0"/>
              <a:t>#359 </a:t>
            </a:r>
            <a:r>
              <a:rPr lang="en-US" i="1" dirty="0" smtClean="0"/>
              <a:t>Watchmen </a:t>
            </a:r>
            <a:endParaRPr lang="en-US" i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IMDB: Top 250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i="1" dirty="0" smtClean="0"/>
              <a:t>#6 The Dark Knight </a:t>
            </a:r>
          </a:p>
          <a:p>
            <a:r>
              <a:rPr lang="en-US" dirty="0" smtClean="0"/>
              <a:t>#52 </a:t>
            </a:r>
            <a:r>
              <a:rPr lang="en-US" i="1" dirty="0" smtClean="0"/>
              <a:t>The Dark Knight Rises</a:t>
            </a:r>
          </a:p>
          <a:p>
            <a:r>
              <a:rPr lang="en-US" dirty="0" smtClean="0"/>
              <a:t>#139 </a:t>
            </a:r>
            <a:r>
              <a:rPr lang="en-US" i="1" dirty="0" smtClean="0"/>
              <a:t>Sin City </a:t>
            </a:r>
          </a:p>
          <a:p>
            <a:r>
              <a:rPr lang="en-US" i="1" dirty="0" smtClean="0"/>
              <a:t>#154 The Avengers </a:t>
            </a:r>
          </a:p>
          <a:p>
            <a:r>
              <a:rPr lang="en-US" dirty="0" smtClean="0"/>
              <a:t>#160 </a:t>
            </a:r>
            <a:r>
              <a:rPr lang="en-US" i="1" dirty="0" smtClean="0"/>
              <a:t>V for Vendetta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5334000" y="533400"/>
            <a:ext cx="2819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pic>
        <p:nvPicPr>
          <p:cNvPr id="28675" name="Picture 9" descr="maus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3576638" cy="445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It depicts </a:t>
            </a:r>
            <a:r>
              <a:rPr lang="en-US" dirty="0" err="1" smtClean="0"/>
              <a:t>Spiegelman</a:t>
            </a:r>
            <a:r>
              <a:rPr lang="en-US" dirty="0" smtClean="0"/>
              <a:t> interviewing his father about his experiences as a </a:t>
            </a:r>
            <a:r>
              <a:rPr lang="en-US" dirty="0" smtClean="0">
                <a:hlinkClick r:id="rId4" tooltip="History of the Jews in Poland"/>
              </a:rPr>
              <a:t>Polish Jew</a:t>
            </a:r>
            <a:r>
              <a:rPr lang="en-US" dirty="0" smtClean="0"/>
              <a:t> and </a:t>
            </a:r>
            <a:r>
              <a:rPr lang="en-US" dirty="0" smtClean="0">
                <a:hlinkClick r:id="rId5" tooltip="The Holocaust"/>
              </a:rPr>
              <a:t>Holocaust</a:t>
            </a:r>
            <a:r>
              <a:rPr lang="en-US" dirty="0" smtClean="0"/>
              <a:t> survivor.</a:t>
            </a:r>
          </a:p>
          <a:p>
            <a:endParaRPr lang="en-US" dirty="0" smtClean="0"/>
          </a:p>
          <a:p>
            <a:r>
              <a:rPr lang="en-US" i="1" dirty="0" err="1" smtClean="0"/>
              <a:t>Maus</a:t>
            </a:r>
            <a:r>
              <a:rPr lang="en-US" dirty="0" smtClean="0"/>
              <a:t> has been described as </a:t>
            </a:r>
            <a:r>
              <a:rPr lang="en-US" dirty="0" smtClean="0">
                <a:hlinkClick r:id="rId6" tooltip="Memoir"/>
              </a:rPr>
              <a:t>memoir</a:t>
            </a:r>
            <a:r>
              <a:rPr lang="en-US" dirty="0" smtClean="0"/>
              <a:t>, biography, history, fiction, autobiography, or a mix of genres. In 1992 it became the first graphic novel to win a </a:t>
            </a:r>
            <a:r>
              <a:rPr lang="en-US" dirty="0" smtClean="0">
                <a:hlinkClick r:id="rId7" tooltip="Pulitzer Prize"/>
              </a:rPr>
              <a:t>Pulitzer Prize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2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cross-content lesson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Deconstructing Propaganda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The Power of </a:t>
            </a:r>
            <a:r>
              <a:rPr lang="en-US" sz="3200" dirty="0"/>
              <a:t>a</a:t>
            </a:r>
            <a:r>
              <a:rPr lang="en-US" sz="3200" dirty="0" smtClean="0"/>
              <a:t>n Image: </a:t>
            </a:r>
            <a:r>
              <a:rPr lang="en-US" sz="3200" dirty="0" err="1" smtClean="0"/>
              <a:t>Antisemitism</a:t>
            </a:r>
            <a:r>
              <a:rPr lang="en-US" sz="3200" dirty="0" smtClean="0"/>
              <a:t> and Propaganda</a:t>
            </a:r>
            <a:endParaRPr lang="en-US" sz="3200" dirty="0"/>
          </a:p>
        </p:txBody>
      </p:sp>
      <p:pic>
        <p:nvPicPr>
          <p:cNvPr id="26626" name="Picture 2" descr="http://www.chgs.umn.edu/Histories/otherness/images/punishthem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524000"/>
            <a:ext cx="3367625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Antisemitism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Nazis believed in the “purity of the blood,” which guaranteed a “superior” race.</a:t>
            </a:r>
          </a:p>
          <a:p>
            <a:r>
              <a:rPr lang="en-US" dirty="0" smtClean="0"/>
              <a:t>According to their view, any mixing of blood would lead to the destruction of the so-called master race, the Germanic people of northern Europe—Nordic Aryans.</a:t>
            </a:r>
            <a:endParaRPr lang="en-US" dirty="0"/>
          </a:p>
        </p:txBody>
      </p:sp>
      <p:pic>
        <p:nvPicPr>
          <p:cNvPr id="25602" name="Picture 2" descr="http://t1.gstatic.com/images?q=tbn:ANd9GcQPLU-Y_I_NCT58rBT3L2xOVmh2D99764TsNgCtF415Hcho5bX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752600"/>
            <a:ext cx="3581400" cy="4432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Antisemitism and Propaganda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Dur St</a:t>
            </a:r>
            <a:r>
              <a:rPr lang="en-US" i="1" dirty="0" smtClean="0">
                <a:latin typeface="Corbel"/>
              </a:rPr>
              <a:t>ürmer </a:t>
            </a:r>
            <a:r>
              <a:rPr lang="en-US" dirty="0" smtClean="0">
                <a:latin typeface="Corbel"/>
              </a:rPr>
              <a:t>is the most infamous antisemitic newspaper in history.</a:t>
            </a:r>
          </a:p>
          <a:p>
            <a:r>
              <a:rPr lang="en-US" dirty="0" smtClean="0">
                <a:latin typeface="Corbel"/>
              </a:rPr>
              <a:t>Beginning in 1923, every weekly issue denounced Jews in crude, vicious, and vivid ways for 22 years.</a:t>
            </a:r>
            <a:endParaRPr lang="en-US" dirty="0"/>
          </a:p>
        </p:txBody>
      </p:sp>
      <p:pic>
        <p:nvPicPr>
          <p:cNvPr id="27650" name="Picture 2" descr="http://t1.gstatic.com/images?q=tbn:ANd9GcQDhDqCdzHazTZR00m0Jykqwk1D0cUitMxT7l1I4hJh_XA4OI9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752600"/>
            <a:ext cx="3200400" cy="4603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Skills Based Learning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165</TotalTime>
  <Words>741</Words>
  <Application>Microsoft Office PowerPoint</Application>
  <PresentationFormat>On-screen Show (4:3)</PresentationFormat>
  <Paragraphs>112</Paragraphs>
  <Slides>25</Slides>
  <Notes>7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Grid</vt:lpstr>
      <vt:lpstr>Graphic Novels</vt:lpstr>
      <vt:lpstr>Graphic Novels</vt:lpstr>
      <vt:lpstr>Engagement </vt:lpstr>
      <vt:lpstr>Cross-Content</vt:lpstr>
      <vt:lpstr>Deconstructing Propaganda</vt:lpstr>
      <vt:lpstr>The Power of an Image: Antisemitism and Propaganda</vt:lpstr>
      <vt:lpstr>Antisemitism</vt:lpstr>
      <vt:lpstr>Antisemitism and Propaganda</vt:lpstr>
      <vt:lpstr>Skills Based Learning</vt:lpstr>
      <vt:lpstr>Common Core Aligned Skills</vt:lpstr>
      <vt:lpstr>How to Read a Graphic Novel Page</vt:lpstr>
      <vt:lpstr>Text on the PAge </vt:lpstr>
      <vt:lpstr>Common Core Aligned Skills</vt:lpstr>
      <vt:lpstr>A Graphic Novel</vt:lpstr>
      <vt:lpstr>Common Core Aligned Skills</vt:lpstr>
      <vt:lpstr>GRAPHIC NOVEL CONVENTIONS</vt:lpstr>
      <vt:lpstr>Creating Meaning in Comics </vt:lpstr>
      <vt:lpstr>Pop Culture Example: The Walking Dead </vt:lpstr>
      <vt:lpstr>Two Quick Lesson Ideas</vt:lpstr>
      <vt:lpstr>21st Century Skills/ LDC</vt:lpstr>
      <vt:lpstr>Example LDC Prompt</vt:lpstr>
      <vt:lpstr>Combining Text and Images in Film</vt:lpstr>
      <vt:lpstr>Personification </vt:lpstr>
      <vt:lpstr>Resources/Funding/Questions</vt:lpstr>
      <vt:lpstr>On Your Flashdrive </vt:lpstr>
    </vt:vector>
  </TitlesOfParts>
  <Company>Fayette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FCPS</dc:creator>
  <cp:lastModifiedBy>Duke, Michelle [KY]</cp:lastModifiedBy>
  <cp:revision>18</cp:revision>
  <dcterms:created xsi:type="dcterms:W3CDTF">2013-02-25T20:16:50Z</dcterms:created>
  <dcterms:modified xsi:type="dcterms:W3CDTF">2014-05-22T12:57:24Z</dcterms:modified>
</cp:coreProperties>
</file>